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70" r:id="rId2"/>
    <p:sldId id="265" r:id="rId3"/>
    <p:sldId id="266" r:id="rId4"/>
    <p:sldId id="268" r:id="rId5"/>
    <p:sldId id="275" r:id="rId6"/>
    <p:sldId id="276" r:id="rId7"/>
    <p:sldId id="277" r:id="rId8"/>
    <p:sldId id="27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2" r:id="rId20"/>
    <p:sldId id="313" r:id="rId21"/>
    <p:sldId id="314" r:id="rId22"/>
    <p:sldId id="297" r:id="rId23"/>
    <p:sldId id="280" r:id="rId24"/>
    <p:sldId id="279" r:id="rId25"/>
    <p:sldId id="259" r:id="rId26"/>
    <p:sldId id="260" r:id="rId27"/>
    <p:sldId id="261" r:id="rId28"/>
    <p:sldId id="281" r:id="rId29"/>
    <p:sldId id="282" r:id="rId30"/>
    <p:sldId id="296" r:id="rId31"/>
    <p:sldId id="315" r:id="rId32"/>
    <p:sldId id="298" r:id="rId33"/>
    <p:sldId id="299" r:id="rId34"/>
    <p:sldId id="317" r:id="rId35"/>
    <p:sldId id="316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87" d="100"/>
          <a:sy n="87" d="100"/>
        </p:scale>
        <p:origin x="11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3591-79DF-450E-B394-B4547EE237B9}" type="datetimeFigureOut">
              <a:rPr lang="nl-NL" smtClean="0"/>
              <a:t>10-5-2018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91E77-BE6C-4CDC-8089-6E6050B91A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9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314B-88AB-407B-9297-2B13E7E7D42D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63967E2-CA11-4D65-8345-CB27E23FD56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8731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4FEC-6E87-40CA-BA20-40BF5B38AABE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C058-AB60-4D97-9C66-A0AF0E5E5AF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691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6D78-E025-4A35-B177-9ABD6898D3DA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F11B-815B-44C3-9324-59AE422C12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072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96C6-75D8-46EA-A4DF-E7E6FF095869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7672-2CEF-4BD6-A821-2E84E9DCF5B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1547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4F94-9301-4499-8099-0A5DE90253A8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02EB138-B241-42AF-9564-B150F1DC3F0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2494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F116-A118-4D62-AB97-036F885EC572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4C2AB-C609-48DA-979C-2E5EE1857CF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044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A7-A5BA-4EC7-B6BA-61F5FE0ECE4F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ADBF-073B-4DC3-BE39-C41AFB5A311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117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0E30-35CC-43CD-8FBA-53177228781A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7516F-E8AF-4A5B-A8C5-2DC4BD09606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5270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E9F4-8C91-469A-9203-DC3C16296C39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276AE-74F8-42BC-AD08-EDD5BDA2B06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637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4D21-85A5-4C75-8695-5BAEB83DA788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2CFF8-A726-4BE3-AA37-8066DF514C7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363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C684-C59F-4328-BCA8-59BD4CAF4814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25616375-B402-402A-A66F-7A70EBDED8E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157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E1A7E-E7D5-492B-80EB-0CD1E6200F99}" type="datetimeFigureOut">
              <a:rPr lang="nl-NL"/>
              <a:pPr>
                <a:defRPr/>
              </a:pPr>
              <a:t>10-5-2018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DB687235-7BA4-4990-91C7-893E1D4ED21C}" type="slidenum">
              <a:rPr lang="nl-NL" altLang="en-US"/>
              <a:pPr/>
              <a:t>‹nr.›</a:t>
            </a:fld>
            <a:endParaRPr lang="nl-NL" altLang="en-US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7398" y="1878812"/>
            <a:ext cx="6624736" cy="14144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Natuurkunde Overal</a:t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/>
          </a:p>
          <a:p>
            <a:pPr marR="0" eaLnBrk="1" hangingPunct="1"/>
            <a:endParaRPr lang="nl-NL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53686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/>
              <a:t>Hoofdstuk 8:</a:t>
            </a:r>
          </a:p>
          <a:p>
            <a:pPr eaLnBrk="1" hangingPunct="1"/>
            <a:r>
              <a:rPr lang="nl-NL" sz="2800" dirty="0"/>
              <a:t>Hemelmechanica</a:t>
            </a:r>
          </a:p>
          <a:p>
            <a:pPr eaLnBrk="1" hangingPunct="1"/>
            <a:r>
              <a:rPr lang="nl-NL" sz="1400" dirty="0"/>
              <a:t>8 mei 2018</a:t>
            </a:r>
          </a:p>
        </p:txBody>
      </p:sp>
      <p:pic>
        <p:nvPicPr>
          <p:cNvPr id="5" name="Picture 2" descr="14896_Noordhoff_OveralNatuurkunde2efhavo.jpg (480×69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253">
            <a:off x="8157420" y="1000125"/>
            <a:ext cx="302820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0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Wat kunnen we na 4 jaar natuurkunde?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Eenparige beweging</a:t>
            </a:r>
          </a:p>
          <a:p>
            <a:pPr eaLnBrk="1" hangingPunct="1"/>
            <a:endParaRPr lang="nl-NL" altLang="en-US" dirty="0"/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Eenparig versnelde beweging</a:t>
            </a:r>
          </a:p>
          <a:p>
            <a:pPr eaLnBrk="1" hangingPunct="1"/>
            <a:endParaRPr lang="nl-NL" altLang="en-US" dirty="0"/>
          </a:p>
          <a:p>
            <a:pPr eaLnBrk="1" hangingPunct="1"/>
            <a:endParaRPr lang="nl-NL" altLang="en-US" dirty="0"/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Bewegingen met constante krachten </a:t>
            </a:r>
            <a:r>
              <a:rPr lang="nl-NL" altLang="en-US" dirty="0">
                <a:sym typeface="Wingdings" panose="05000000000000000000" pitchFamily="2" charset="2"/>
              </a:rPr>
              <a:t>  a = F/m</a:t>
            </a:r>
            <a:endParaRPr lang="nl-NL" altLang="en-US" dirty="0"/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024189" y="2428875"/>
          <a:ext cx="13477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Vergelijking" r:id="rId3" imgW="596641" imgH="203112" progId="Equation.3">
                  <p:embed/>
                </p:oleObj>
              </mc:Choice>
              <mc:Fallback>
                <p:oleObj name="Vergelijking" r:id="rId3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9" y="2428875"/>
                        <a:ext cx="13477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2971800" y="4000501"/>
          <a:ext cx="1676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Vergelijking" r:id="rId5" imgW="812447" imgH="457002" progId="Equation.3">
                  <p:embed/>
                </p:oleObj>
              </mc:Choice>
              <mc:Fallback>
                <p:oleObj name="Vergelijking" r:id="rId5" imgW="8124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00501"/>
                        <a:ext cx="1676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35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kunnen we niet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661026"/>
            <a:ext cx="8229600" cy="663575"/>
          </a:xfrm>
        </p:spPr>
        <p:txBody>
          <a:bodyPr/>
          <a:lstStyle/>
          <a:p>
            <a:r>
              <a:rPr lang="nl-NL" altLang="nl-NL"/>
              <a:t>Een val met luchtweerstand</a:t>
            </a:r>
          </a:p>
        </p:txBody>
      </p:sp>
      <p:pic>
        <p:nvPicPr>
          <p:cNvPr id="8196" name="Picture 4" descr="http://www.mijnwallpapers.nl/wallpapers/full/235658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982788"/>
            <a:ext cx="626586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4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nog meer niet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661026"/>
            <a:ext cx="8229600" cy="663575"/>
          </a:xfrm>
        </p:spPr>
        <p:txBody>
          <a:bodyPr/>
          <a:lstStyle/>
          <a:p>
            <a:r>
              <a:rPr lang="nl-NL" altLang="nl-NL"/>
              <a:t>Kracht evenredig met de uitwijking</a:t>
            </a:r>
          </a:p>
        </p:txBody>
      </p:sp>
      <p:pic>
        <p:nvPicPr>
          <p:cNvPr id="9220" name="Picture 2" descr="https://math.la.asu.edu/~kawski/MAPLE/274/images/pendulum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06057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upload.wikimedia.org/wikipedia/commons/thumb/9/9d/Simple_harmonic_oscillator.gif/100px-Simple_harmonic_oscilla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060576"/>
            <a:ext cx="952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8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199456" y="704850"/>
            <a:ext cx="10382944" cy="1143000"/>
          </a:xfrm>
        </p:spPr>
        <p:txBody>
          <a:bodyPr/>
          <a:lstStyle/>
          <a:p>
            <a:r>
              <a:rPr lang="nl-NL" altLang="nl-NL" dirty="0"/>
              <a:t>het wordt steeds erger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1415480" y="5589240"/>
            <a:ext cx="8229600" cy="663575"/>
          </a:xfrm>
        </p:spPr>
        <p:txBody>
          <a:bodyPr/>
          <a:lstStyle/>
          <a:p>
            <a:r>
              <a:rPr lang="nl-NL" altLang="nl-NL" dirty="0"/>
              <a:t>elliptische baan</a:t>
            </a:r>
          </a:p>
        </p:txBody>
      </p:sp>
      <p:pic>
        <p:nvPicPr>
          <p:cNvPr id="10244" name="Picture 2" descr="http://csep10.phys.utk.edu/astr161/lect/history/velocity_anima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204864"/>
            <a:ext cx="4742087" cy="29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981200" y="1125539"/>
            <a:ext cx="8229600" cy="574675"/>
          </a:xfrm>
        </p:spPr>
        <p:txBody>
          <a:bodyPr/>
          <a:lstStyle/>
          <a:p>
            <a:r>
              <a:rPr lang="nl-NL" altLang="nl-NL"/>
              <a:t>en nog meer niet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4941888"/>
            <a:ext cx="8229600" cy="1382712"/>
          </a:xfrm>
        </p:spPr>
        <p:txBody>
          <a:bodyPr/>
          <a:lstStyle/>
          <a:p>
            <a:r>
              <a:rPr lang="nl-NL" altLang="nl-NL"/>
              <a:t>verplaatsen en draaien</a:t>
            </a:r>
          </a:p>
        </p:txBody>
      </p:sp>
      <p:pic>
        <p:nvPicPr>
          <p:cNvPr id="44034" name="Picture 2" descr="http://www.artofillusion.org/docs/AoI%20Manual/animation/box_ro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60575"/>
            <a:ext cx="28352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Het weer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661026"/>
            <a:ext cx="8229600" cy="663575"/>
          </a:xfrm>
        </p:spPr>
        <p:txBody>
          <a:bodyPr/>
          <a:lstStyle/>
          <a:p>
            <a:r>
              <a:rPr lang="nl-NL" altLang="nl-NL"/>
              <a:t>zelfs voor gewone computers onmogelijk</a:t>
            </a:r>
          </a:p>
        </p:txBody>
      </p:sp>
      <p:pic>
        <p:nvPicPr>
          <p:cNvPr id="12292" name="Picture 2" descr="http://www.hashogeschool.nl/sites/default/files/styles/medium_310px/public/null/weerkaart.jpg?itok=WvIJFQq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89139"/>
            <a:ext cx="42481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8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Oplossing: simulatie-model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De werkelijkheid benaderen door vanuit een bepaald startpunt uit te rekenen waar het voorwerp even later is.</a:t>
            </a:r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Dat nieuwe punt wordt het nieuwe startpunt en je gaat weer opnieuw uitrekenen waar het punt even later is.</a:t>
            </a:r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 err="1"/>
              <a:t>etc</a:t>
            </a:r>
            <a:r>
              <a:rPr lang="nl-NL" alt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6031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Voorbeeld 1: eenparig beweging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snelheid</a:t>
            </a:r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r>
              <a:rPr lang="nl-NL" altLang="en-US"/>
              <a:t>N.B. dit model klopt precies</a:t>
            </a:r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  <a:p>
            <a:pPr eaLnBrk="1" hangingPunct="1"/>
            <a:endParaRPr lang="nl-NL" altLang="en-US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851902"/>
              </p:ext>
            </p:extLst>
          </p:nvPr>
        </p:nvGraphicFramePr>
        <p:xfrm>
          <a:off x="1847528" y="2564904"/>
          <a:ext cx="610393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Vergelijking" r:id="rId3" imgW="3035300" imgH="850900" progId="Equation.3">
                  <p:embed/>
                </p:oleObj>
              </mc:Choice>
              <mc:Fallback>
                <p:oleObj name="Vergelijking" r:id="rId3" imgW="30353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2564904"/>
                        <a:ext cx="610393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30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Voorbeeld 2: eenparig versneld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en-US" dirty="0"/>
                  <a:t>versnelling:</a:t>
                </a:r>
              </a:p>
              <a:p>
                <a:pPr marL="98583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alt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alt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  →    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dirty="0"/>
              </a:p>
              <a:p>
                <a:pPr marL="98583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dirty="0"/>
              </a:p>
              <a:p>
                <a:pPr marL="985838" indent="0" eaLnBrk="1" hangingPunct="1">
                  <a:buFont typeface="Wingdings 2" panose="05020102010507070707" pitchFamily="18" charset="2"/>
                  <a:buNone/>
                </a:pPr>
                <a:endParaRPr lang="nl-NL" altLang="en-US" dirty="0"/>
              </a:p>
              <a:p>
                <a:pPr eaLnBrk="1" hangingPunct="1"/>
                <a:r>
                  <a:rPr lang="nl-NL" altLang="en-US" dirty="0"/>
                  <a:t>snelheid:</a:t>
                </a:r>
              </a:p>
              <a:p>
                <a:pPr marL="1071563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alt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alt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𝑘𝑙𝑒𝑖𝑛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acc>
                        <m:accPr>
                          <m:chr m:val="̅"/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</m:oMath>
                  </m:oMathPara>
                </a14:m>
                <a:endParaRPr lang="nl-NL" altLang="en-US" dirty="0"/>
              </a:p>
              <a:p>
                <a:pPr marL="1071563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b="0" dirty="0"/>
              </a:p>
              <a:p>
                <a:pPr marL="1071563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dirty="0"/>
              </a:p>
              <a:p>
                <a:pPr eaLnBrk="1" hangingPunct="1"/>
                <a:endParaRPr lang="nl-NL" altLang="en-US" dirty="0"/>
              </a:p>
            </p:txBody>
          </p:sp>
        </mc:Choice>
        <mc:Fallback xmlns="">
          <p:sp>
            <p:nvSpPr>
              <p:cNvPr id="17411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76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Willekeurige beweging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en-US" dirty="0"/>
                  <a:t>Tweede wet van Newton: </a:t>
                </a:r>
                <a:r>
                  <a:rPr lang="nl-NL" altLang="en-US" i="1" dirty="0" err="1"/>
                  <a:t>F</a:t>
                </a:r>
                <a:r>
                  <a:rPr lang="nl-NL" altLang="en-US" baseline="-25000" dirty="0" err="1"/>
                  <a:t>som</a:t>
                </a:r>
                <a:r>
                  <a:rPr lang="nl-NL" altLang="en-US" dirty="0"/>
                  <a:t> = </a:t>
                </a:r>
                <a:r>
                  <a:rPr lang="nl-NL" altLang="en-US" i="1" dirty="0"/>
                  <a:t>m</a:t>
                </a:r>
                <a:r>
                  <a:rPr lang="nl-NL" altLang="en-US" dirty="0"/>
                  <a:t> </a:t>
                </a:r>
                <a:r>
                  <a:rPr lang="nl-NL" altLang="en-US" sz="1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</a:t>
                </a:r>
                <a:r>
                  <a:rPr lang="nl-NL" altLang="en-US" dirty="0"/>
                  <a:t> </a:t>
                </a:r>
                <a:r>
                  <a:rPr lang="nl-NL" altLang="en-US" i="1" dirty="0"/>
                  <a:t>a</a:t>
                </a:r>
              </a:p>
              <a:p>
                <a:pPr eaLnBrk="1" hangingPunct="1"/>
                <a:endParaRPr lang="nl-NL" altLang="en-US" i="1" dirty="0"/>
              </a:p>
              <a:p>
                <a:pPr eaLnBrk="1" hangingPunct="1"/>
                <a:r>
                  <a:rPr lang="nl-NL" altLang="en-US" dirty="0"/>
                  <a:t>Oftewel:     </a:t>
                </a:r>
                <a:r>
                  <a:rPr lang="nl-NL" altLang="en-US" i="1" dirty="0"/>
                  <a:t>a</a:t>
                </a:r>
                <a:r>
                  <a:rPr lang="nl-NL" altLang="en-US" dirty="0"/>
                  <a:t> = </a:t>
                </a:r>
                <a:r>
                  <a:rPr lang="nl-NL" altLang="en-US" i="1" dirty="0" err="1"/>
                  <a:t>F</a:t>
                </a:r>
                <a:r>
                  <a:rPr lang="nl-NL" altLang="en-US" baseline="-25000" dirty="0" err="1"/>
                  <a:t>som</a:t>
                </a:r>
                <a:r>
                  <a:rPr lang="nl-NL" altLang="en-US" dirty="0"/>
                  <a:t>  / </a:t>
                </a:r>
                <a:r>
                  <a:rPr lang="nl-NL" altLang="en-US" i="1" dirty="0"/>
                  <a:t>m</a:t>
                </a:r>
                <a:r>
                  <a:rPr lang="nl-NL" altLang="en-US" dirty="0"/>
                  <a:t> </a:t>
                </a:r>
              </a:p>
              <a:p>
                <a:pPr eaLnBrk="1" hangingPunct="1"/>
                <a:endParaRPr lang="nl-NL" altLang="en-US" i="1" dirty="0"/>
              </a:p>
              <a:p>
                <a:pPr eaLnBrk="1" hangingPunct="1"/>
                <a:r>
                  <a:rPr lang="nl-NL" altLang="en-US" dirty="0"/>
                  <a:t>Met behulp van </a:t>
                </a:r>
                <a:r>
                  <a:rPr lang="nl-NL" altLang="en-US" i="1" dirty="0"/>
                  <a:t>a </a:t>
                </a:r>
                <a:r>
                  <a:rPr lang="nl-NL" altLang="en-US" dirty="0"/>
                  <a:t> de snelheid </a:t>
                </a:r>
                <a:r>
                  <a:rPr lang="nl-NL" altLang="en-US" i="1" dirty="0"/>
                  <a:t>v</a:t>
                </a:r>
                <a:r>
                  <a:rPr lang="nl-NL" altLang="en-US" dirty="0"/>
                  <a:t> uitrekenen</a:t>
                </a:r>
              </a:p>
              <a:p>
                <a:pPr marL="125730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alt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alt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dirty="0"/>
              </a:p>
              <a:p>
                <a:pPr eaLnBrk="1" hangingPunct="1"/>
                <a:r>
                  <a:rPr lang="nl-NL" altLang="en-US" dirty="0"/>
                  <a:t>Met behulp van </a:t>
                </a:r>
                <a:r>
                  <a:rPr lang="nl-NL" altLang="en-US" i="1" dirty="0"/>
                  <a:t>v  </a:t>
                </a:r>
                <a:r>
                  <a:rPr lang="nl-NL" altLang="en-US" dirty="0"/>
                  <a:t>de plaats uitrekenen</a:t>
                </a:r>
              </a:p>
              <a:p>
                <a:pPr marL="1257300" indent="-8572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altLang="en-US" i="1">
                              <a:latin typeface="Cambria Math" panose="02040503050406030204" pitchFamily="18" charset="0"/>
                            </a:rPr>
                            <m:t>𝑜𝑢𝑑</m:t>
                          </m:r>
                        </m:sub>
                      </m:sSub>
                      <m:r>
                        <a:rPr lang="nl-NL" alt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alt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altLang="en-US" dirty="0"/>
              </a:p>
              <a:p>
                <a:pPr eaLnBrk="1" hangingPunct="1"/>
                <a:endParaRPr lang="nl-NL" altLang="en-US" dirty="0"/>
              </a:p>
            </p:txBody>
          </p:sp>
        </mc:Choice>
        <mc:Fallback xmlns="">
          <p:sp>
            <p:nvSpPr>
              <p:cNvPr id="19459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Geocentrisch wereldbeeld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1935164"/>
            <a:ext cx="5760640" cy="4389437"/>
          </a:xfrm>
        </p:spPr>
        <p:txBody>
          <a:bodyPr/>
          <a:lstStyle/>
          <a:p>
            <a:r>
              <a:rPr lang="nl-NL" dirty="0"/>
              <a:t>Ptolemaeus (2</a:t>
            </a:r>
            <a:r>
              <a:rPr lang="nl-NL" baseline="30000" dirty="0"/>
              <a:t>de</a:t>
            </a:r>
            <a:r>
              <a:rPr lang="nl-NL" dirty="0"/>
              <a:t> eeuw n. C)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Aarde in het midden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maan in de eerste cirkel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zon in de vierde cirkel</a:t>
            </a:r>
            <a:endParaRPr lang="en-US" dirty="0"/>
          </a:p>
        </p:txBody>
      </p:sp>
      <p:pic>
        <p:nvPicPr>
          <p:cNvPr id="24578" name="Picture 2" descr="http://www.dbnl.org/tekst/hall014gesc01_01/hall014gesc01_01ill1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847850"/>
            <a:ext cx="3528392" cy="43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4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Voorbeeld 3: val met wrijving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881564" y="2000250"/>
            <a:ext cx="2357437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Coach-model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>
                <a:latin typeface="+mn-lt"/>
              </a:rPr>
              <a:t>Fsom</a:t>
            </a:r>
            <a:r>
              <a:rPr lang="nl-NL" dirty="0">
                <a:latin typeface="+mn-lt"/>
              </a:rPr>
              <a:t> = -m*g + k*v^2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a = </a:t>
            </a:r>
            <a:r>
              <a:rPr lang="nl-NL" dirty="0" err="1">
                <a:latin typeface="+mn-lt"/>
              </a:rPr>
              <a:t>Fsom</a:t>
            </a:r>
            <a:r>
              <a:rPr lang="nl-NL" dirty="0">
                <a:latin typeface="+mn-lt"/>
              </a:rPr>
              <a:t> / 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v = v + a*</a:t>
            </a:r>
            <a:r>
              <a:rPr lang="nl-NL" dirty="0" err="1">
                <a:latin typeface="+mn-lt"/>
              </a:rPr>
              <a:t>dt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h = h + v*</a:t>
            </a:r>
            <a:r>
              <a:rPr lang="nl-NL" dirty="0" err="1">
                <a:latin typeface="+mn-lt"/>
              </a:rPr>
              <a:t>dt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 = t + </a:t>
            </a:r>
            <a:r>
              <a:rPr lang="nl-NL" dirty="0" err="1">
                <a:latin typeface="+mn-lt"/>
              </a:rPr>
              <a:t>dt</a:t>
            </a:r>
            <a:endParaRPr lang="nl-NL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96188" y="2000250"/>
            <a:ext cx="20002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beginwaarden: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g = 9,8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 = 0,2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k = 0,05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v = 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h = 20</a:t>
            </a:r>
          </a:p>
        </p:txBody>
      </p:sp>
      <p:pic>
        <p:nvPicPr>
          <p:cNvPr id="20485" name="Tijdelijke aanduiding voor inhoud 6" descr="bal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3" y="2000250"/>
            <a:ext cx="2286000" cy="3760788"/>
          </a:xfrm>
        </p:spPr>
      </p:pic>
      <p:sp>
        <p:nvSpPr>
          <p:cNvPr id="20486" name="Tekstvak 1"/>
          <p:cNvSpPr txBox="1">
            <a:spLocks noChangeArrowheads="1"/>
          </p:cNvSpPr>
          <p:nvPr/>
        </p:nvSpPr>
        <p:spPr bwMode="auto">
          <a:xfrm>
            <a:off x="5087938" y="5300664"/>
            <a:ext cx="536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>
                <a:latin typeface="Arial" panose="020B0604020202020204" pitchFamily="34" charset="0"/>
              </a:rPr>
              <a:t>Het is belangrijk om de positieve richting te kiezen.</a:t>
            </a:r>
          </a:p>
        </p:txBody>
      </p:sp>
    </p:spTree>
    <p:extLst>
      <p:ext uri="{BB962C8B-B14F-4D97-AF65-F5344CB8AC3E}">
        <p14:creationId xmlns:p14="http://schemas.microsoft.com/office/powerpoint/2010/main" val="262969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pPr eaLnBrk="1" hangingPunct="1"/>
            <a:r>
              <a:rPr lang="nl-NL" altLang="en-US" dirty="0"/>
              <a:t>voorbeeld 4: schuine worp</a:t>
            </a:r>
          </a:p>
        </p:txBody>
      </p:sp>
      <p:sp>
        <p:nvSpPr>
          <p:cNvPr id="21507" name="Tekstvak 4"/>
          <p:cNvSpPr txBox="1">
            <a:spLocks noChangeArrowheads="1"/>
          </p:cNvSpPr>
          <p:nvPr/>
        </p:nvSpPr>
        <p:spPr bwMode="auto">
          <a:xfrm>
            <a:off x="4871864" y="1703685"/>
            <a:ext cx="4429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Fz</a:t>
            </a:r>
            <a:r>
              <a:rPr lang="nl-NL" altLang="en-US" sz="1800" dirty="0"/>
              <a:t> = m*g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Fw</a:t>
            </a:r>
            <a:r>
              <a:rPr lang="nl-NL" altLang="en-US" sz="1800" dirty="0"/>
              <a:t>=k*v^2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Fwx</a:t>
            </a:r>
            <a:r>
              <a:rPr lang="nl-NL" altLang="en-US" sz="1800" dirty="0"/>
              <a:t>=k*v^2*</a:t>
            </a:r>
            <a:r>
              <a:rPr lang="nl-NL" altLang="en-US" sz="1800" dirty="0" err="1"/>
              <a:t>sin</a:t>
            </a:r>
            <a:r>
              <a:rPr lang="nl-NL" altLang="en-US" sz="1800" dirty="0"/>
              <a:t> </a:t>
            </a:r>
            <a:r>
              <a:rPr lang="el-GR" altLang="en-US" sz="1800" dirty="0"/>
              <a:t>α</a:t>
            </a:r>
            <a:r>
              <a:rPr lang="nl-NL" altLang="en-US" sz="1800" dirty="0"/>
              <a:t> = k*v^2*</a:t>
            </a:r>
            <a:r>
              <a:rPr lang="nl-NL" altLang="en-US" sz="1800" dirty="0" err="1"/>
              <a:t>vy</a:t>
            </a:r>
            <a:r>
              <a:rPr lang="nl-NL" altLang="en-US" sz="1800" dirty="0"/>
              <a:t>/v = k*v*</a:t>
            </a:r>
            <a:r>
              <a:rPr lang="nl-NL" altLang="en-US" sz="1800" dirty="0" err="1"/>
              <a:t>vy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Fwy</a:t>
            </a:r>
            <a:r>
              <a:rPr lang="nl-NL" altLang="en-US" sz="1800" dirty="0"/>
              <a:t>=k*v^2*</a:t>
            </a:r>
            <a:r>
              <a:rPr lang="nl-NL" altLang="en-US" sz="1800" dirty="0" err="1"/>
              <a:t>cos</a:t>
            </a:r>
            <a:r>
              <a:rPr lang="nl-NL" altLang="en-US" sz="1800" dirty="0"/>
              <a:t> </a:t>
            </a:r>
            <a:r>
              <a:rPr lang="el-GR" altLang="en-US" sz="1800" dirty="0"/>
              <a:t>α</a:t>
            </a:r>
            <a:r>
              <a:rPr lang="nl-NL" altLang="en-US" sz="1800" dirty="0"/>
              <a:t> = k*v*</a:t>
            </a:r>
            <a:r>
              <a:rPr lang="nl-NL" altLang="en-US" sz="1800" dirty="0" err="1"/>
              <a:t>vx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ax</a:t>
            </a:r>
            <a:r>
              <a:rPr lang="nl-NL" altLang="en-US" sz="1800" dirty="0"/>
              <a:t> = </a:t>
            </a:r>
            <a:r>
              <a:rPr lang="nl-NL" altLang="en-US" sz="1800" dirty="0" err="1"/>
              <a:t>Fsomx</a:t>
            </a:r>
            <a:r>
              <a:rPr lang="nl-NL" altLang="en-US" sz="1800" dirty="0"/>
              <a:t>/m = -</a:t>
            </a:r>
            <a:r>
              <a:rPr lang="nl-NL" altLang="en-US" sz="1800" dirty="0" err="1"/>
              <a:t>Fwx</a:t>
            </a:r>
            <a:r>
              <a:rPr lang="nl-NL" altLang="en-US" sz="1800" dirty="0"/>
              <a:t>/m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ay</a:t>
            </a:r>
            <a:r>
              <a:rPr lang="nl-NL" altLang="en-US" sz="1800" dirty="0"/>
              <a:t> = </a:t>
            </a:r>
            <a:r>
              <a:rPr lang="nl-NL" altLang="en-US" sz="1800" dirty="0" err="1"/>
              <a:t>Fsomy</a:t>
            </a:r>
            <a:r>
              <a:rPr lang="nl-NL" altLang="en-US" sz="1800" dirty="0"/>
              <a:t>/m = (-</a:t>
            </a:r>
            <a:r>
              <a:rPr lang="nl-NL" altLang="en-US" sz="1800" dirty="0" err="1"/>
              <a:t>Fz</a:t>
            </a:r>
            <a:r>
              <a:rPr lang="nl-NL" altLang="en-US" sz="1800" dirty="0"/>
              <a:t> – </a:t>
            </a:r>
            <a:r>
              <a:rPr lang="nl-NL" altLang="en-US" sz="1800" dirty="0" err="1"/>
              <a:t>Fwy</a:t>
            </a:r>
            <a:r>
              <a:rPr lang="nl-NL" altLang="en-US" sz="1800" dirty="0"/>
              <a:t>)/m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vx</a:t>
            </a:r>
            <a:r>
              <a:rPr lang="nl-NL" altLang="en-US" sz="1800" dirty="0"/>
              <a:t>=</a:t>
            </a:r>
            <a:r>
              <a:rPr lang="nl-NL" altLang="en-US" sz="1800" dirty="0" err="1"/>
              <a:t>vx</a:t>
            </a:r>
            <a:r>
              <a:rPr lang="nl-NL" altLang="en-US" sz="1800" dirty="0"/>
              <a:t> + </a:t>
            </a:r>
            <a:r>
              <a:rPr lang="nl-NL" altLang="en-US" sz="1800" dirty="0" err="1"/>
              <a:t>ax</a:t>
            </a:r>
            <a:r>
              <a:rPr lang="nl-NL" altLang="en-US" sz="1800" dirty="0"/>
              <a:t>*</a:t>
            </a:r>
            <a:r>
              <a:rPr lang="nl-NL" altLang="en-US" sz="1800" dirty="0" err="1"/>
              <a:t>dt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err="1"/>
              <a:t>vy</a:t>
            </a:r>
            <a:r>
              <a:rPr lang="nl-NL" altLang="en-US" sz="1800" dirty="0"/>
              <a:t>=</a:t>
            </a:r>
            <a:r>
              <a:rPr lang="nl-NL" altLang="en-US" sz="1800" dirty="0" err="1"/>
              <a:t>vy</a:t>
            </a:r>
            <a:r>
              <a:rPr lang="nl-NL" altLang="en-US" sz="1800" dirty="0"/>
              <a:t> + </a:t>
            </a:r>
            <a:r>
              <a:rPr lang="nl-NL" altLang="en-US" sz="1800" dirty="0" err="1"/>
              <a:t>ay</a:t>
            </a:r>
            <a:r>
              <a:rPr lang="nl-NL" altLang="en-US" sz="1800" dirty="0"/>
              <a:t>*</a:t>
            </a:r>
            <a:r>
              <a:rPr lang="nl-NL" altLang="en-US" sz="1800" dirty="0" err="1"/>
              <a:t>dt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/>
              <a:t>v = </a:t>
            </a:r>
            <a:r>
              <a:rPr lang="nl-NL" altLang="en-US" sz="1800" dirty="0">
                <a:sym typeface="Symbol" panose="05050102010706020507" pitchFamily="18" charset="2"/>
              </a:rPr>
              <a:t>(vx^2+vy^2)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/>
              <a:t>x=x + </a:t>
            </a:r>
            <a:r>
              <a:rPr lang="nl-NL" altLang="en-US" sz="1800" dirty="0" err="1"/>
              <a:t>vx</a:t>
            </a:r>
            <a:r>
              <a:rPr lang="nl-NL" altLang="en-US" sz="1800" dirty="0"/>
              <a:t>*</a:t>
            </a:r>
            <a:r>
              <a:rPr lang="nl-NL" altLang="en-US" sz="1800" dirty="0" err="1"/>
              <a:t>dt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/>
              <a:t>y=y + </a:t>
            </a:r>
            <a:r>
              <a:rPr lang="nl-NL" altLang="en-US" sz="1800" dirty="0" err="1"/>
              <a:t>vy</a:t>
            </a:r>
            <a:r>
              <a:rPr lang="nl-NL" altLang="en-US" sz="1800" dirty="0"/>
              <a:t>*</a:t>
            </a:r>
            <a:r>
              <a:rPr lang="nl-NL" altLang="en-US" sz="1800" dirty="0" err="1"/>
              <a:t>dt</a:t>
            </a: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/>
              <a:t>t=</a:t>
            </a:r>
            <a:r>
              <a:rPr lang="nl-NL" altLang="en-US" sz="1800" dirty="0" err="1"/>
              <a:t>t+dt</a:t>
            </a:r>
            <a:endParaRPr lang="nl-NL" altLang="en-US" sz="1800" dirty="0"/>
          </a:p>
        </p:txBody>
      </p:sp>
      <p:pic>
        <p:nvPicPr>
          <p:cNvPr id="21508" name="Afbeelding 5" descr="bal schu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00808"/>
            <a:ext cx="27352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6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B888D-9E88-449C-B241-C115C173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8.2 Banen in een gravitatieveld</a:t>
            </a:r>
          </a:p>
        </p:txBody>
      </p:sp>
      <p:pic>
        <p:nvPicPr>
          <p:cNvPr id="10242" name="Picture 2" descr="Zonnestelsel Lesplannen">
            <a:extLst>
              <a:ext uri="{FF2B5EF4-FFF2-40B4-BE49-F238E27FC236}">
                <a16:creationId xmlns:a16="http://schemas.microsoft.com/office/drawing/2014/main" id="{24115389-DE07-44B9-988B-995BE0FF2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060848"/>
            <a:ext cx="7128792" cy="40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Ellips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10336" cy="4389437"/>
          </a:xfrm>
        </p:spPr>
        <p:txBody>
          <a:bodyPr/>
          <a:lstStyle/>
          <a:p>
            <a:r>
              <a:rPr lang="nl-NL" dirty="0"/>
              <a:t>Een ellips heeft 2 brandpunten F</a:t>
            </a:r>
            <a:r>
              <a:rPr lang="nl-NL" baseline="-25000" dirty="0"/>
              <a:t>1</a:t>
            </a:r>
            <a:r>
              <a:rPr lang="nl-NL" dirty="0"/>
              <a:t> en F</a:t>
            </a:r>
            <a:r>
              <a:rPr lang="nl-NL" baseline="-25000" dirty="0"/>
              <a:t>2</a:t>
            </a:r>
          </a:p>
          <a:p>
            <a:r>
              <a:rPr lang="nl-NL" dirty="0"/>
              <a:t>Voor een punt P op een ellips geldt dat PF</a:t>
            </a:r>
            <a:r>
              <a:rPr lang="nl-NL" baseline="-25000" dirty="0"/>
              <a:t>1</a:t>
            </a:r>
            <a:r>
              <a:rPr lang="nl-NL" dirty="0"/>
              <a:t> + PF</a:t>
            </a:r>
            <a:r>
              <a:rPr lang="nl-NL" baseline="-25000" dirty="0"/>
              <a:t>2</a:t>
            </a:r>
            <a:r>
              <a:rPr lang="nl-NL" dirty="0"/>
              <a:t> = constant</a:t>
            </a:r>
          </a:p>
          <a:p>
            <a:endParaRPr lang="nl-NL" dirty="0"/>
          </a:p>
          <a:p>
            <a:r>
              <a:rPr lang="nl-NL" dirty="0"/>
              <a:t>halve lange-as: </a:t>
            </a:r>
            <a:r>
              <a:rPr lang="nl-NL" i="1" dirty="0"/>
              <a:t>a</a:t>
            </a:r>
            <a:r>
              <a:rPr lang="nl-NL" dirty="0"/>
              <a:t> = A</a:t>
            </a:r>
            <a:r>
              <a:rPr lang="nl-NL" baseline="-25000" dirty="0"/>
              <a:t>1</a:t>
            </a:r>
            <a:r>
              <a:rPr lang="nl-NL" dirty="0"/>
              <a:t>A</a:t>
            </a:r>
            <a:r>
              <a:rPr lang="nl-NL" baseline="-25000" dirty="0"/>
              <a:t>2</a:t>
            </a:r>
            <a:r>
              <a:rPr lang="nl-NL" dirty="0"/>
              <a:t>/2</a:t>
            </a:r>
          </a:p>
          <a:p>
            <a:r>
              <a:rPr lang="nl-NL" dirty="0"/>
              <a:t>halve korte-as: </a:t>
            </a:r>
            <a:r>
              <a:rPr lang="nl-NL" i="1" dirty="0"/>
              <a:t>b</a:t>
            </a:r>
          </a:p>
        </p:txBody>
      </p:sp>
      <p:pic>
        <p:nvPicPr>
          <p:cNvPr id="12290" name="Picture 2" descr="q61033img1.gif (277×2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836712"/>
            <a:ext cx="40078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orzaa1.jpg (312×3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501008"/>
            <a:ext cx="2160240" cy="22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2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7926"/>
          </a:xfrm>
        </p:spPr>
        <p:txBody>
          <a:bodyPr/>
          <a:lstStyle/>
          <a:p>
            <a:r>
              <a:rPr lang="nl-NL" dirty="0"/>
              <a:t>Hemelmechanica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4008" y="1409368"/>
            <a:ext cx="5342384" cy="4389437"/>
          </a:xfrm>
        </p:spPr>
        <p:txBody>
          <a:bodyPr/>
          <a:lstStyle/>
          <a:p>
            <a:r>
              <a:rPr lang="nl-NL" dirty="0"/>
              <a:t>Kepler (1571-1630)</a:t>
            </a:r>
          </a:p>
          <a:p>
            <a:pPr lvl="1"/>
            <a:r>
              <a:rPr lang="nl-NL" dirty="0"/>
              <a:t>Planeten bewegen in ellipsen; de zon staat in één van de brandpunten</a:t>
            </a:r>
          </a:p>
          <a:p>
            <a:pPr lvl="1"/>
            <a:r>
              <a:rPr lang="nl-NL" dirty="0"/>
              <a:t>Baansnelheid neemt toe als de planeet de zon nadert</a:t>
            </a:r>
          </a:p>
          <a:p>
            <a:pPr lvl="1"/>
            <a:r>
              <a:rPr lang="nl-NL" dirty="0"/>
              <a:t>Planeten die verder weg staan hebben een grotere omloopstijd: a</a:t>
            </a:r>
            <a:r>
              <a:rPr lang="nl-NL" baseline="30000" dirty="0"/>
              <a:t>3</a:t>
            </a:r>
            <a:r>
              <a:rPr lang="nl-NL" dirty="0"/>
              <a:t>  </a:t>
            </a:r>
            <a:r>
              <a:rPr lang="nl-NL" dirty="0">
                <a:sym typeface="Symbol" panose="05050102010706020507" pitchFamily="18" charset="2"/>
              </a:rPr>
              <a:t></a:t>
            </a:r>
            <a:r>
              <a:rPr lang="nl-NL" dirty="0"/>
              <a:t> T</a:t>
            </a:r>
            <a:r>
              <a:rPr lang="nl-NL" baseline="30000" dirty="0"/>
              <a:t>2 </a:t>
            </a:r>
            <a:endParaRPr lang="nl-NL" dirty="0"/>
          </a:p>
          <a:p>
            <a:pPr lvl="1"/>
            <a:r>
              <a:rPr lang="nl-NL" dirty="0"/>
              <a:t>Perihelium dichtst bij de zon</a:t>
            </a:r>
          </a:p>
          <a:p>
            <a:pPr lvl="1"/>
            <a:r>
              <a:rPr lang="nl-NL" dirty="0"/>
              <a:t>Aphelium verst van de zon</a:t>
            </a:r>
          </a:p>
          <a:p>
            <a:pPr lvl="1"/>
            <a:endParaRPr lang="nl-NL" dirty="0"/>
          </a:p>
        </p:txBody>
      </p:sp>
      <p:pic>
        <p:nvPicPr>
          <p:cNvPr id="13314" name="Picture 2" descr="Seizoenscyclus.gif (800×3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6912"/>
            <a:ext cx="53726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7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Cirkelbaan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dirty="0"/>
              <a:t>Ellipsbanen zijn voor ons te lastig om aan te rekenen</a:t>
            </a:r>
          </a:p>
          <a:p>
            <a:pPr eaLnBrk="1" hangingPunct="1"/>
            <a:endParaRPr lang="nl-NL" altLang="en-US" dirty="0"/>
          </a:p>
          <a:p>
            <a:pPr eaLnBrk="1" hangingPunct="1"/>
            <a:r>
              <a:rPr lang="nl-NL" altLang="en-US" dirty="0"/>
              <a:t>Veel planeetbanen kun je benaderen met een cirkelbaan</a:t>
            </a:r>
          </a:p>
          <a:p>
            <a:pPr lvl="1" eaLnBrk="1" hangingPunct="1"/>
            <a:r>
              <a:rPr lang="nl-NL" altLang="en-US" dirty="0"/>
              <a:t>eenparige cirkelbeweging = cirkelbaan met constante snelheid</a:t>
            </a:r>
          </a:p>
          <a:p>
            <a:pPr lvl="1" eaLnBrk="1" hangingPunct="1"/>
            <a:r>
              <a:rPr lang="nl-NL" altLang="en-US" dirty="0" err="1"/>
              <a:t>Nettokracht</a:t>
            </a:r>
            <a:r>
              <a:rPr lang="nl-NL" altLang="en-US" dirty="0"/>
              <a:t> is naar het middelpunt gericht = middelpuntzoekende kracht </a:t>
            </a:r>
            <a:r>
              <a:rPr lang="nl-NL" altLang="en-US" i="1" dirty="0"/>
              <a:t>F</a:t>
            </a:r>
            <a:r>
              <a:rPr lang="nl-NL" altLang="en-US" baseline="-25000" dirty="0"/>
              <a:t>MPZ </a:t>
            </a:r>
            <a:r>
              <a:rPr lang="nl-NL" altLang="en-US" dirty="0"/>
              <a:t>(= gevolg van andere krachten)</a:t>
            </a:r>
          </a:p>
          <a:p>
            <a:pPr lvl="1" eaLnBrk="1" hangingPunct="1"/>
            <a:r>
              <a:rPr lang="nl-NL" altLang="en-US" dirty="0"/>
              <a:t>Ander woord voor </a:t>
            </a:r>
            <a:r>
              <a:rPr lang="nl-NL" altLang="en-US" i="1" dirty="0"/>
              <a:t>F</a:t>
            </a:r>
            <a:r>
              <a:rPr lang="nl-NL" altLang="en-US" baseline="-25000" dirty="0"/>
              <a:t>MPZ</a:t>
            </a:r>
            <a:r>
              <a:rPr lang="nl-NL" altLang="en-US" dirty="0"/>
              <a:t> is centripetale kracht </a:t>
            </a:r>
            <a:r>
              <a:rPr lang="nl-NL" altLang="en-US" i="1" dirty="0" err="1"/>
              <a:t>F</a:t>
            </a:r>
            <a:r>
              <a:rPr lang="nl-NL" altLang="en-US" i="1" baseline="-25000" dirty="0" err="1"/>
              <a:t>c</a:t>
            </a:r>
            <a:endParaRPr lang="nl-NL" altLang="en-US" i="1" baseline="-25000" dirty="0"/>
          </a:p>
          <a:p>
            <a:pPr eaLnBrk="1" hangingPunct="1"/>
            <a:endParaRPr lang="nl-NL" altLang="en-US" dirty="0"/>
          </a:p>
          <a:p>
            <a:pPr eaLnBrk="1" hangingPunct="1"/>
            <a:endParaRPr lang="nl-NL" altLang="en-US" dirty="0"/>
          </a:p>
          <a:p>
            <a:pPr eaLnBrk="1" hangingPunct="1"/>
            <a:endParaRPr lang="nl-NL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Formules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en-US" dirty="0"/>
                  <a:t>omloopstijd/frequentie:</a:t>
                </a:r>
              </a:p>
              <a:p>
                <a:pPr eaLnBrk="1" hangingPunct="1"/>
                <a:endParaRPr lang="nl-NL" altLang="en-US" dirty="0"/>
              </a:p>
              <a:p>
                <a:pPr eaLnBrk="1" hangingPunct="1"/>
                <a:r>
                  <a:rPr lang="nl-NL" altLang="en-US" dirty="0"/>
                  <a:t>snelheid:</a:t>
                </a:r>
              </a:p>
              <a:p>
                <a:pPr marL="0" indent="0" eaLnBrk="1" hangingPunct="1">
                  <a:buNone/>
                </a:pPr>
                <a:endParaRPr lang="nl-NL" altLang="en-US" dirty="0"/>
              </a:p>
              <a:p>
                <a:pPr eaLnBrk="1" hangingPunct="1"/>
                <a:r>
                  <a:rPr lang="nl-NL" altLang="en-US" dirty="0"/>
                  <a:t>kracht:</a:t>
                </a:r>
              </a:p>
              <a:p>
                <a:pPr eaLnBrk="1" hangingPunct="1"/>
                <a:endParaRPr lang="nl-NL" altLang="en-US" dirty="0"/>
              </a:p>
              <a:p>
                <a:pPr eaLnBrk="1" hangingPunct="1"/>
                <a:r>
                  <a:rPr lang="nl-NL" altLang="en-US" dirty="0"/>
                  <a:t>versnelling: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𝑀𝑃𝑍</m:t>
                        </m:r>
                      </m:sub>
                    </m:sSub>
                    <m:r>
                      <a:rPr lang="nl-NL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nl-NL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nl-NL" altLang="en-US" dirty="0"/>
              </a:p>
            </p:txBody>
          </p:sp>
        </mc:Choice>
        <mc:Fallback xmlns="">
          <p:sp>
            <p:nvSpPr>
              <p:cNvPr id="9219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9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96278"/>
              </p:ext>
            </p:extLst>
          </p:nvPr>
        </p:nvGraphicFramePr>
        <p:xfrm>
          <a:off x="5036744" y="1803402"/>
          <a:ext cx="7794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Vergelijking" r:id="rId4" imgW="380835" imgH="418918" progId="Equation.3">
                  <p:embed/>
                </p:oleObj>
              </mc:Choice>
              <mc:Fallback>
                <p:oleObj name="Vergelijking" r:id="rId4" imgW="380835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744" y="1803402"/>
                        <a:ext cx="7794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11478"/>
              </p:ext>
            </p:extLst>
          </p:nvPr>
        </p:nvGraphicFramePr>
        <p:xfrm>
          <a:off x="3034907" y="2768601"/>
          <a:ext cx="20018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Vergelijking" r:id="rId6" imgW="1002865" imgH="393529" progId="Equation.3">
                  <p:embed/>
                </p:oleObj>
              </mc:Choice>
              <mc:Fallback>
                <p:oleObj name="Vergelijking" r:id="rId6" imgW="100286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907" y="2768601"/>
                        <a:ext cx="200183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40709"/>
              </p:ext>
            </p:extLst>
          </p:nvPr>
        </p:nvGraphicFramePr>
        <p:xfrm>
          <a:off x="3353707" y="3581402"/>
          <a:ext cx="16891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Vergelijking" r:id="rId8" imgW="761760" imgH="419040" progId="Equation.3">
                  <p:embed/>
                </p:oleObj>
              </mc:Choice>
              <mc:Fallback>
                <p:oleObj name="Vergelijking" r:id="rId8" imgW="7617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707" y="3581402"/>
                        <a:ext cx="16891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Voorbeeld: planeten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935164"/>
                <a:ext cx="6615038" cy="4389437"/>
              </a:xfrm>
            </p:spPr>
            <p:txBody>
              <a:bodyPr/>
              <a:lstStyle/>
              <a:p>
                <a:pPr eaLnBrk="1" hangingPunct="1"/>
                <a:r>
                  <a:rPr lang="nl-NL" altLang="en-US" dirty="0"/>
                  <a:t>banen van planeten en satellieten</a:t>
                </a:r>
              </a:p>
              <a:p>
                <a:pPr eaLnBrk="1" hangingPunct="1"/>
                <a:r>
                  <a:rPr lang="nl-NL" altLang="en-US" dirty="0"/>
                  <a:t>er werkt maar één kracht: zwaartekracht</a:t>
                </a:r>
              </a:p>
              <a:p>
                <a:pPr eaLnBrk="1" hangingPunct="1"/>
                <a:r>
                  <a:rPr lang="nl-NL" altLang="en-US" dirty="0"/>
                  <a:t>veraf:   </a:t>
                </a:r>
              </a:p>
              <a:p>
                <a:pPr marL="1433513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altLang="en-US" dirty="0"/>
              </a:p>
              <a:p>
                <a:pPr eaLnBrk="1" hangingPunct="1"/>
                <a:endParaRPr lang="nl-NL" altLang="en-US" dirty="0"/>
              </a:p>
              <a:p>
                <a:pPr eaLnBrk="1" hangingPunct="1"/>
                <a:r>
                  <a:rPr lang="nl-NL" altLang="en-US" dirty="0"/>
                  <a:t>combineren met </a:t>
                </a:r>
                <a:r>
                  <a:rPr lang="nl-NL" altLang="en-US" i="1" dirty="0"/>
                  <a:t>F</a:t>
                </a:r>
                <a:r>
                  <a:rPr lang="nl-NL" altLang="en-US" i="1" baseline="-25000" dirty="0"/>
                  <a:t>MPZ</a:t>
                </a:r>
                <a:r>
                  <a:rPr lang="nl-NL" altLang="en-US" dirty="0"/>
                  <a:t>  geeft: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sSup>
                        <m:sSup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alt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nl-NL" altLang="en-US" dirty="0"/>
              </a:p>
            </p:txBody>
          </p:sp>
        </mc:Choice>
        <mc:Fallback xmlns="">
          <p:sp>
            <p:nvSpPr>
              <p:cNvPr id="1024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935164"/>
                <a:ext cx="6615038" cy="4389437"/>
              </a:xfrm>
              <a:blipFill rotWithShape="0">
                <a:blip r:embed="rId2"/>
                <a:stretch>
                  <a:fillRect l="-1106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Afbeelding 3" descr="aar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980728"/>
            <a:ext cx="3133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ar-AE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en-US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ar-AE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ar-AE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𝑐𝑜𝑚𝑏𝑖𝑛𝑒𝑟𝑒𝑛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en-US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ar-AE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ar-AE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ar-AE" altLang="en-US" b="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en-US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ar-AE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alt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ar-AE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       →   </m:t>
                      </m:r>
                      <m:sSup>
                        <m:sSupPr>
                          <m:ctrlP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l-NL" alt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ar-AE" alt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ar-AE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ar-AE" altLang="en-US" b="0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nl-NL" dirty="0"/>
                  <a:t>dus klopt de bewering van Kepler:  </a:t>
                </a:r>
                <a:r>
                  <a:rPr lang="nl-NL" i="1" dirty="0"/>
                  <a:t>T</a:t>
                </a:r>
                <a:r>
                  <a:rPr lang="nl-NL" baseline="30000" dirty="0"/>
                  <a:t>2 </a:t>
                </a:r>
                <a:r>
                  <a:rPr lang="nl-NL" dirty="0"/>
                  <a:t> </a:t>
                </a:r>
                <a:r>
                  <a:rPr lang="nl-NL" dirty="0">
                    <a:sym typeface="Symbol" panose="05050102010706020507" pitchFamily="18" charset="2"/>
                  </a:rPr>
                  <a:t> </a:t>
                </a:r>
                <a:r>
                  <a:rPr lang="nl-NL" i="1" dirty="0">
                    <a:sym typeface="Symbol" panose="05050102010706020507" pitchFamily="18" charset="2"/>
                  </a:rPr>
                  <a:t>r</a:t>
                </a:r>
                <a:r>
                  <a:rPr lang="nl-NL" baseline="30000" dirty="0">
                    <a:sym typeface="Symbol" panose="05050102010706020507" pitchFamily="18" charset="2"/>
                  </a:rPr>
                  <a:t>3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63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Satellieten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638528" cy="4389437"/>
          </a:xfrm>
        </p:spPr>
        <p:txBody>
          <a:bodyPr/>
          <a:lstStyle/>
          <a:p>
            <a:r>
              <a:rPr lang="nl-NL" dirty="0"/>
              <a:t>Voor satellieten die rond de aarde draaien gelden dezelfde wetten</a:t>
            </a:r>
          </a:p>
          <a:p>
            <a:endParaRPr lang="nl-NL" dirty="0"/>
          </a:p>
          <a:p>
            <a:r>
              <a:rPr lang="nl-NL" dirty="0"/>
              <a:t>Geostationaire satelliet:</a:t>
            </a:r>
          </a:p>
          <a:p>
            <a:pPr lvl="1"/>
            <a:r>
              <a:rPr lang="nl-NL" dirty="0"/>
              <a:t>draaien met de aarde mee</a:t>
            </a:r>
          </a:p>
          <a:p>
            <a:pPr lvl="1"/>
            <a:r>
              <a:rPr lang="nl-NL" dirty="0"/>
              <a:t>staan boven de evenaar</a:t>
            </a:r>
          </a:p>
        </p:txBody>
      </p:sp>
      <p:pic>
        <p:nvPicPr>
          <p:cNvPr id="11266" name="Picture 2" descr="http://www.tvenschedefm.nl/cwm/fm/userfiles/content/eyecatcher/normal/86090_satell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980728"/>
            <a:ext cx="3348137" cy="25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stra-sat.wikispaces.com/file/view/279530.jpg/338038062/279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774002"/>
            <a:ext cx="3381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0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Copernicus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5256584" cy="4389437"/>
          </a:xfrm>
        </p:spPr>
        <p:txBody>
          <a:bodyPr/>
          <a:lstStyle/>
          <a:p>
            <a:r>
              <a:rPr lang="nl-NL" dirty="0"/>
              <a:t>Zon in het midden (heliocentrisch)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planeten draaien in cirkels rond de zon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aarde draait om zijn 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katholieke kerk was er niet blij mee</a:t>
            </a:r>
            <a:endParaRPr lang="en-US" dirty="0"/>
          </a:p>
        </p:txBody>
      </p:sp>
      <p:pic>
        <p:nvPicPr>
          <p:cNvPr id="36866" name="Picture 2" descr="sunis.jpg (311×19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935164"/>
            <a:ext cx="4608511" cy="28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2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maken opgaven</a:t>
            </a:r>
          </a:p>
          <a:p>
            <a:pPr lvl="1"/>
            <a:r>
              <a:rPr lang="nl-NL" dirty="0"/>
              <a:t>21-24 </a:t>
            </a:r>
          </a:p>
          <a:p>
            <a:pPr lvl="1"/>
            <a:r>
              <a:rPr lang="nl-NL" dirty="0"/>
              <a:t>25-29 </a:t>
            </a:r>
          </a:p>
        </p:txBody>
      </p:sp>
    </p:spTree>
    <p:extLst>
      <p:ext uri="{BB962C8B-B14F-4D97-AF65-F5344CB8AC3E}">
        <p14:creationId xmlns:p14="http://schemas.microsoft.com/office/powerpoint/2010/main" val="23837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A1B4D-00FE-4B54-B18B-86F3B10D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8.3 Gravitatie-energie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D860F-1BF8-485C-8731-40BA2E3D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3470176" cy="4389437"/>
          </a:xfrm>
        </p:spPr>
        <p:txBody>
          <a:bodyPr/>
          <a:lstStyle/>
          <a:p>
            <a:r>
              <a:rPr lang="nl-NL" dirty="0"/>
              <a:t>Hoeveel energie moet je hebben om aan de aarde te ontsnappen?</a:t>
            </a:r>
          </a:p>
        </p:txBody>
      </p:sp>
      <p:pic>
        <p:nvPicPr>
          <p:cNvPr id="12290" name="Picture 2" descr="https://upload.wikimedia.org/wikipedia/commons/thumb/1/14/Proton_Zvezda_crop.jpg/175px-Proton_Zvezda_crop.jpg">
            <a:extLst>
              <a:ext uri="{FF2B5EF4-FFF2-40B4-BE49-F238E27FC236}">
                <a16:creationId xmlns:a16="http://schemas.microsoft.com/office/drawing/2014/main" id="{7FB59539-3276-463F-9958-021D1D27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24" y="1015703"/>
            <a:ext cx="3312368" cy="48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96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Zwaarte-energie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nl-NL" dirty="0"/>
                  <a:t>Dichtbij het oppervlak</a:t>
                </a:r>
              </a:p>
              <a:p>
                <a:endParaRPr lang="nl-NL" dirty="0"/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r>
                  <a:rPr lang="nl-NL" dirty="0"/>
                  <a:t>Het punt </a:t>
                </a:r>
                <a:r>
                  <a:rPr lang="nl-NL" i="1" dirty="0"/>
                  <a:t>h </a:t>
                </a:r>
                <a:r>
                  <a:rPr lang="nl-NL" dirty="0"/>
                  <a:t>= 0 mag je zelf kiezen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meestal kies je het laagste punt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10" t="-11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00056" y="1378399"/>
                <a:ext cx="4680520" cy="4976526"/>
              </a:xfrm>
            </p:spPr>
            <p:txBody>
              <a:bodyPr/>
              <a:lstStyle/>
              <a:p>
                <a:r>
                  <a:rPr lang="nl-NL" dirty="0"/>
                  <a:t>Ver van het oppervlak</a:t>
                </a:r>
                <a:endParaRPr lang="nl-NL" i="1" dirty="0">
                  <a:latin typeface="Cambria Math" panose="02040503050406030204" pitchFamily="18" charset="0"/>
                </a:endParaRPr>
              </a:p>
              <a:p>
                <a:endParaRPr lang="nl-NL" i="1" dirty="0">
                  <a:latin typeface="Cambria Math" panose="02040503050406030204" pitchFamily="18" charset="0"/>
                </a:endParaRPr>
              </a:p>
              <a:p>
                <a:pPr marL="3587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Het punt </a:t>
                </a:r>
                <a:r>
                  <a:rPr lang="nl-NL" i="1" dirty="0"/>
                  <a:t>r</a:t>
                </a:r>
                <a:r>
                  <a:rPr lang="nl-NL" dirty="0"/>
                  <a:t> = ∞ is als nulpunt gekozen</a:t>
                </a:r>
              </a:p>
              <a:p>
                <a:r>
                  <a:rPr lang="nl-NL" dirty="0"/>
                  <a:t>Gravitatie-energie is negatief</a:t>
                </a:r>
              </a:p>
              <a:p>
                <a:r>
                  <a:rPr lang="nl-NL" dirty="0"/>
                  <a:t>De afgeleide is de gravitatie kracht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00056" y="1378399"/>
                <a:ext cx="4680520" cy="4976526"/>
              </a:xfrm>
              <a:blipFill>
                <a:blip r:embed="rId3"/>
                <a:stretch>
                  <a:fillRect l="-1695" t="-980" r="-15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06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1052736"/>
            <a:ext cx="8229600" cy="563910"/>
          </a:xfrm>
        </p:spPr>
        <p:txBody>
          <a:bodyPr/>
          <a:lstStyle/>
          <a:p>
            <a:r>
              <a:rPr lang="nl-NL" dirty="0"/>
              <a:t>Ontsnappingssnelheid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055440" y="1844823"/>
                <a:ext cx="9155360" cy="4479777"/>
              </a:xfrm>
            </p:spPr>
            <p:txBody>
              <a:bodyPr/>
              <a:lstStyle/>
              <a:p>
                <a:r>
                  <a:rPr lang="nl-NL" dirty="0"/>
                  <a:t>Hoe groot moet je snelheid zijn zodat je niet meer terugvalt naar de aarde</a:t>
                </a:r>
              </a:p>
              <a:p>
                <a:pPr lvl="1"/>
                <a:r>
                  <a:rPr lang="nl-NL" dirty="0"/>
                  <a:t>Oneindig ver van de aarde moet je dus nog steeds snelheid hebben</a:t>
                </a:r>
              </a:p>
              <a:p>
                <a:pPr lvl="1"/>
                <a:endParaRPr lang="nl-NL" dirty="0"/>
              </a:p>
              <a:p>
                <a:pPr marL="8953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𝑜𝑝𝑝𝑒𝑟𝑣𝑙𝑎𝑘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𝑜𝑛𝑒𝑖𝑛𝑑𝑖𝑔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𝑣𝑒𝑟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𝑤𝑒𝑔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  <a:p>
                <a:pPr marL="393700" lvl="1" indent="0">
                  <a:buNone/>
                </a:pPr>
                <a:endParaRPr lang="nl-NL" dirty="0"/>
              </a:p>
              <a:p>
                <a:pPr marL="811213" lvl="1" indent="0">
                  <a:buNone/>
                  <a:tabLst>
                    <a:tab pos="11684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≥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  <a:p>
                <a:pPr marL="895350" lvl="1" indent="0">
                  <a:buNone/>
                  <a:tabLst>
                    <a:tab pos="1168400" algn="l"/>
                  </a:tabLst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440" y="1844823"/>
                <a:ext cx="9155360" cy="4479777"/>
              </a:xfrm>
              <a:blipFill>
                <a:blip r:embed="rId2"/>
                <a:stretch>
                  <a:fillRect l="-799" t="-12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028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9ABBC-CD2B-4D72-B118-78354428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CEFEB53-E4F4-4BBB-B8B9-291DB1AFF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Controleer de ontsnappingssnelheid van de aarde (gebruik </a:t>
                </a:r>
                <a:r>
                  <a:rPr lang="nl-NL" dirty="0" err="1"/>
                  <a:t>Binas</a:t>
                </a:r>
                <a:r>
                  <a:rPr lang="nl-NL" dirty="0"/>
                  <a:t>)</a:t>
                </a:r>
              </a:p>
              <a:p>
                <a:pPr marL="8953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invullen geeft: </a:t>
                </a:r>
              </a:p>
              <a:p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2⋅6,67×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⋅5,972×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6,371×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=1,12×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CEFEB53-E4F4-4BBB-B8B9-291DB1AFF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B6501-534A-4B7A-A950-7B41EFB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Waarnemingshorizon zwart gat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418F217-C358-41AB-BDB3-B870E9268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7358608" cy="4389437"/>
              </a:xfrm>
            </p:spPr>
            <p:txBody>
              <a:bodyPr/>
              <a:lstStyle/>
              <a:p>
                <a:r>
                  <a:rPr lang="nl-NL" dirty="0"/>
                  <a:t>De massa (dichtheid) van een zwart gat is zo groot dat zelfs licht niet kan ontsnappen </a:t>
                </a:r>
              </a:p>
              <a:p>
                <a:r>
                  <a:rPr lang="nl-NL" dirty="0"/>
                  <a:t>Alles wat binnen een bol met straal </a:t>
                </a:r>
                <a:r>
                  <a:rPr lang="nl-NL" i="1" dirty="0"/>
                  <a:t>R </a:t>
                </a:r>
                <a:r>
                  <a:rPr lang="nl-NL" dirty="0"/>
                  <a:t>gebeurt is voor een waarnemer buiten het zwarte gat onzichtbaar = waarnemingshorizon</a:t>
                </a:r>
              </a:p>
              <a:p>
                <a:endParaRPr lang="nl-NL" i="1" dirty="0"/>
              </a:p>
              <a:p>
                <a:r>
                  <a:rPr lang="nl-NL" dirty="0"/>
                  <a:t>Er geldt: </a:t>
                </a:r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E418F217-C358-41AB-BDB3-B870E9268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7358608" cy="4389437"/>
              </a:xfrm>
              <a:blipFill>
                <a:blip r:embed="rId2"/>
                <a:stretch>
                  <a:fillRect l="-994" t="-1110" r="-1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7CD29A75-A3C3-4439-975F-85352F1EB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132855"/>
            <a:ext cx="2736304" cy="27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9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81150-37E0-4942-8CA8-40C58A5C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30AA1BC-52EE-4C43-B7C7-4A4C13B4A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Stel dat onze zon een zwart gat zou zijn. </a:t>
                </a:r>
              </a:p>
              <a:p>
                <a:r>
                  <a:rPr lang="nl-NL" dirty="0"/>
                  <a:t>Bereken de waarnemingshorizon van de zon</a:t>
                </a:r>
              </a:p>
              <a:p>
                <a:pPr marL="5397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  <a:p>
                <a:pPr marL="539750" indent="0">
                  <a:buNone/>
                </a:pPr>
                <a:endParaRPr lang="nl-NL" dirty="0"/>
              </a:p>
              <a:p>
                <a:pPr marL="265113" indent="-265113"/>
                <a:r>
                  <a:rPr lang="nl-NL" dirty="0"/>
                  <a:t>Invullen geeft:</a:t>
                </a:r>
              </a:p>
              <a:p>
                <a:pPr marL="265113" indent="-265113"/>
                <a:endParaRPr lang="nl-NL" dirty="0"/>
              </a:p>
              <a:p>
                <a:pPr marL="5397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9884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30AA1BC-52EE-4C43-B7C7-4A4C13B4A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7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0CDFD-06CB-43F5-9D14-5EF1B786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0B7CD0-BCC2-42EA-AF6D-13F507C6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nl-NL" dirty="0"/>
              <a:t>34-39 </a:t>
            </a:r>
          </a:p>
          <a:p>
            <a:r>
              <a:rPr lang="nl-NL" dirty="0"/>
              <a:t>40-43</a:t>
            </a:r>
          </a:p>
        </p:txBody>
      </p:sp>
    </p:spTree>
    <p:extLst>
      <p:ext uri="{BB962C8B-B14F-4D97-AF65-F5344CB8AC3E}">
        <p14:creationId xmlns:p14="http://schemas.microsoft.com/office/powerpoint/2010/main" val="2078323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49ACD-DE5B-40D0-B085-2E9AAEBE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8.4 Toepassingen in de ruimtevaart </a:t>
            </a:r>
          </a:p>
        </p:txBody>
      </p:sp>
      <p:sp>
        <p:nvSpPr>
          <p:cNvPr id="6" name="AutoShape 4" descr="Gerelateerde afbeelding">
            <a:extLst>
              <a:ext uri="{FF2B5EF4-FFF2-40B4-BE49-F238E27FC236}">
                <a16:creationId xmlns:a16="http://schemas.microsoft.com/office/drawing/2014/main" id="{CA61AEF3-ADC9-40B2-AD47-1E5B0D6C0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7648" y="3276600"/>
            <a:ext cx="3320752" cy="33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342" name="Picture 6" descr="https://tweakers.net/i/kYE_xemy3vmWrtwsxUZioz4MiRc=/288x238/filters:fill(white)/i/2001684189.png?f=imagemedium">
            <a:extLst>
              <a:ext uri="{FF2B5EF4-FFF2-40B4-BE49-F238E27FC236}">
                <a16:creationId xmlns:a16="http://schemas.microsoft.com/office/drawing/2014/main" id="{F12FE409-19CA-475B-8557-E59C9C652D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166206"/>
            <a:ext cx="4824536" cy="39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10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86C9A-D76E-41C8-81CB-984E3D73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en gesloten banen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144F8-24EF-4EDD-8613-FEE5A16D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de totale energie van een voorwerp in de ruimte geldt:</a:t>
            </a:r>
          </a:p>
          <a:p>
            <a:pPr lvl="1"/>
            <a:r>
              <a:rPr lang="nl-NL" i="1" dirty="0" err="1"/>
              <a:t>E</a:t>
            </a:r>
            <a:r>
              <a:rPr lang="nl-NL" baseline="-25000" dirty="0" err="1"/>
              <a:t>tot</a:t>
            </a:r>
            <a:r>
              <a:rPr lang="nl-NL" dirty="0"/>
              <a:t> = </a:t>
            </a:r>
            <a:r>
              <a:rPr lang="nl-NL" i="1" dirty="0"/>
              <a:t>E</a:t>
            </a:r>
            <a:r>
              <a:rPr lang="nl-NL" baseline="-25000" dirty="0"/>
              <a:t>g</a:t>
            </a:r>
            <a:r>
              <a:rPr lang="nl-NL" dirty="0"/>
              <a:t> + </a:t>
            </a:r>
            <a:r>
              <a:rPr lang="nl-NL" i="1" dirty="0"/>
              <a:t>E</a:t>
            </a:r>
            <a:r>
              <a:rPr lang="nl-NL" baseline="-25000" dirty="0"/>
              <a:t>k</a:t>
            </a:r>
          </a:p>
          <a:p>
            <a:endParaRPr lang="nl-NL" dirty="0"/>
          </a:p>
          <a:p>
            <a:r>
              <a:rPr lang="nl-NL" dirty="0"/>
              <a:t>Onderscheidt:</a:t>
            </a:r>
          </a:p>
          <a:p>
            <a:pPr lvl="1"/>
            <a:r>
              <a:rPr lang="nl-NL" i="1" dirty="0" err="1"/>
              <a:t>E</a:t>
            </a:r>
            <a:r>
              <a:rPr lang="nl-NL" baseline="-25000" dirty="0" err="1"/>
              <a:t>tot</a:t>
            </a:r>
            <a:r>
              <a:rPr lang="nl-NL" dirty="0"/>
              <a:t> &gt; 0   Op grote afstand (</a:t>
            </a:r>
            <a:r>
              <a:rPr lang="nl-NL" i="1" dirty="0"/>
              <a:t>E</a:t>
            </a:r>
            <a:r>
              <a:rPr lang="nl-NL" baseline="-25000" dirty="0"/>
              <a:t>g</a:t>
            </a:r>
            <a:r>
              <a:rPr lang="nl-NL" dirty="0"/>
              <a:t> = 0) is er nog voldoende kinetische energie om verder te  vliegen </a:t>
            </a:r>
            <a:r>
              <a:rPr lang="nl-NL" dirty="0">
                <a:sym typeface="Wingdings" panose="05000000000000000000" pitchFamily="2" charset="2"/>
              </a:rPr>
              <a:t> open baan (hyperbool)</a:t>
            </a:r>
          </a:p>
          <a:p>
            <a:pPr lvl="1"/>
            <a:r>
              <a:rPr lang="nl-NL" i="1" dirty="0" err="1">
                <a:sym typeface="Wingdings" panose="05000000000000000000" pitchFamily="2" charset="2"/>
              </a:rPr>
              <a:t>E</a:t>
            </a:r>
            <a:r>
              <a:rPr lang="nl-NL" baseline="-25000" dirty="0" err="1">
                <a:sym typeface="Wingdings" panose="05000000000000000000" pitchFamily="2" charset="2"/>
              </a:rPr>
              <a:t>tot</a:t>
            </a:r>
            <a:r>
              <a:rPr lang="nl-NL" dirty="0">
                <a:sym typeface="Wingdings" panose="05000000000000000000" pitchFamily="2" charset="2"/>
              </a:rPr>
              <a:t> &lt; 0  Er is te weinig kinetische energie om te ontsnappen  gesloten baan (ellips)</a:t>
            </a:r>
          </a:p>
          <a:p>
            <a:pPr lvl="1"/>
            <a:r>
              <a:rPr lang="nl-NL" i="1" dirty="0" err="1">
                <a:sym typeface="Wingdings" panose="05000000000000000000" pitchFamily="2" charset="2"/>
              </a:rPr>
              <a:t>E</a:t>
            </a:r>
            <a:r>
              <a:rPr lang="nl-NL" baseline="-25000" dirty="0" err="1">
                <a:sym typeface="Wingdings" panose="05000000000000000000" pitchFamily="2" charset="2"/>
              </a:rPr>
              <a:t>tot</a:t>
            </a:r>
            <a:r>
              <a:rPr lang="nl-NL" dirty="0">
                <a:sym typeface="Wingdings" panose="05000000000000000000" pitchFamily="2" charset="2"/>
              </a:rPr>
              <a:t> = 0  Theoretische mogelijkheid  open baan (parabool)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23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4680520" cy="4389437"/>
          </a:xfrm>
        </p:spPr>
        <p:txBody>
          <a:bodyPr/>
          <a:lstStyle/>
          <a:p>
            <a:r>
              <a:rPr lang="nl-NL" dirty="0"/>
              <a:t>Zon in het midden</a:t>
            </a:r>
          </a:p>
          <a:p>
            <a:r>
              <a:rPr lang="nl-NL" dirty="0"/>
              <a:t>planeten draaien in </a:t>
            </a:r>
            <a:r>
              <a:rPr lang="nl-NL" i="1" dirty="0"/>
              <a:t>ellipsvormige</a:t>
            </a:r>
            <a:r>
              <a:rPr lang="nl-NL" dirty="0"/>
              <a:t> banen rond de zon</a:t>
            </a:r>
          </a:p>
          <a:p>
            <a:r>
              <a:rPr lang="nl-NL" dirty="0"/>
              <a:t>manen draaien rond de planeet</a:t>
            </a:r>
            <a:endParaRPr lang="en-US" dirty="0"/>
          </a:p>
        </p:txBody>
      </p:sp>
      <p:pic>
        <p:nvPicPr>
          <p:cNvPr id="38914" name="Picture 2" descr="http://www.plaatinfo.nl/begrippen/zon_en_zonnestelsel_bestanden/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84" y="1700808"/>
            <a:ext cx="4569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6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0EB74-2BE4-4005-A754-5DF5A212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Kegelsneden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5E4BC-AB82-47BC-B79C-35C4E5E3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3686200" cy="4389437"/>
          </a:xfrm>
        </p:spPr>
        <p:txBody>
          <a:bodyPr/>
          <a:lstStyle/>
          <a:p>
            <a:r>
              <a:rPr lang="nl-NL" dirty="0"/>
              <a:t>ellips, hyperbool en parabool zijn voorbeelden van kegelsneden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A90E95-6E37-4D47-BD11-6F0209B4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19" y="1628800"/>
            <a:ext cx="4279565" cy="37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8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3C3D5-7A29-4958-8B56-73FDC16F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923950"/>
          </a:xfrm>
        </p:spPr>
        <p:txBody>
          <a:bodyPr/>
          <a:lstStyle/>
          <a:p>
            <a:r>
              <a:rPr lang="nl-NL" dirty="0"/>
              <a:t>Transferbanen of </a:t>
            </a:r>
            <a:r>
              <a:rPr lang="nl-NL" dirty="0" err="1"/>
              <a:t>Hohmannbanen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09EF8-5AFB-4C77-8D33-E6275F083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5918448" cy="4551785"/>
          </a:xfrm>
        </p:spPr>
        <p:txBody>
          <a:bodyPr/>
          <a:lstStyle/>
          <a:p>
            <a:r>
              <a:rPr lang="nl-NL" dirty="0"/>
              <a:t>Een satelliet naar een hoge baan brengen kost veel energie. Kun je die energie verminderen?</a:t>
            </a:r>
          </a:p>
          <a:p>
            <a:pPr lvl="1"/>
            <a:r>
              <a:rPr lang="nl-NL" dirty="0"/>
              <a:t>1. breng de satelliet in een lage parkeerbaan (cirkel)</a:t>
            </a:r>
          </a:p>
          <a:p>
            <a:pPr lvl="1"/>
            <a:r>
              <a:rPr lang="nl-NL" dirty="0"/>
              <a:t>2. versnel de satelliet zodat hij in de transferbaan komt (ellips)</a:t>
            </a:r>
          </a:p>
          <a:p>
            <a:pPr lvl="1"/>
            <a:r>
              <a:rPr lang="nl-NL" dirty="0"/>
              <a:t>3. versnel de satelliet zodat hij in de stationaire baan komt (cirkel)</a:t>
            </a:r>
          </a:p>
          <a:p>
            <a:r>
              <a:rPr lang="nl-NL" dirty="0"/>
              <a:t>Je kunt uitrekenen dat dit minder energie kost (moeilijk)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D5B28F-E9AB-4DC7-B862-A4C1BE1F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55" y="1849396"/>
            <a:ext cx="4564149" cy="43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684E3-E63F-4223-8B91-DE293DF8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Gravitatieslinger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165E3-11F8-4CA7-BA33-7300ADFA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39817"/>
          </a:xfrm>
        </p:spPr>
        <p:txBody>
          <a:bodyPr/>
          <a:lstStyle/>
          <a:p>
            <a:r>
              <a:rPr lang="nl-NL" dirty="0"/>
              <a:t>Voor satellieten die door ons zonnestelsel moeten reizen kun je gebruik maken van anderen planeten</a:t>
            </a:r>
          </a:p>
          <a:p>
            <a:pPr lvl="1"/>
            <a:r>
              <a:rPr lang="nl-NL" dirty="0"/>
              <a:t>vergroten / verkleinen van de snelheid</a:t>
            </a:r>
          </a:p>
          <a:p>
            <a:pPr lvl="1"/>
            <a:r>
              <a:rPr lang="nl-NL" dirty="0"/>
              <a:t>veranderen van de richting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BAD46-DDF5-4A49-8BEE-3461BA40D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492896"/>
            <a:ext cx="2918832" cy="33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7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FBEC6-2A59-4A87-9E16-0EF759FA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8F2D9-6391-45BD-9AA5-A1D6FF17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6350496" cy="4389437"/>
          </a:xfrm>
        </p:spPr>
        <p:txBody>
          <a:bodyPr/>
          <a:lstStyle/>
          <a:p>
            <a:r>
              <a:rPr lang="nl-NL" dirty="0"/>
              <a:t>Voor een bewoner op de groene planeet komt de satelliet in een ellipsbaan</a:t>
            </a:r>
          </a:p>
          <a:p>
            <a:pPr lvl="1"/>
            <a:r>
              <a:rPr lang="nl-NL" dirty="0"/>
              <a:t>de snelheden in A en B zijn gelijk omdat de afstand tot de planeet gelijk is</a:t>
            </a:r>
          </a:p>
          <a:p>
            <a:endParaRPr lang="nl-NL" dirty="0"/>
          </a:p>
          <a:p>
            <a:r>
              <a:rPr lang="nl-NL" dirty="0"/>
              <a:t>Maar de groene planeet staat niet stil. De planeet draait om de zon</a:t>
            </a:r>
          </a:p>
          <a:p>
            <a:pPr lvl="1"/>
            <a:r>
              <a:rPr lang="nl-NL" dirty="0"/>
              <a:t>t.o.v. de zon zijn de snelheden in A en B niet gelijk</a:t>
            </a:r>
          </a:p>
          <a:p>
            <a:pPr lvl="1"/>
            <a:r>
              <a:rPr lang="nl-NL" dirty="0"/>
              <a:t>de snelheid in B is groter dan in A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DAC215-4195-4356-9BCF-4AD7869B9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72" y="1450865"/>
            <a:ext cx="3965456" cy="44988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452782F-61B7-4690-B3B8-2C0AEABA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36" y="1449722"/>
            <a:ext cx="396646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4F377-C3AC-4646-90C0-1CE23867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4"/>
            <a:ext cx="2102024" cy="438943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v</a:t>
            </a:r>
            <a:r>
              <a:rPr lang="nl-NL" dirty="0"/>
              <a:t> = 140 m/s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441DA72-101B-4F83-943A-2137F117D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848106"/>
            <a:ext cx="8496944" cy="5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1CC05-DAC3-4B66-AEBA-A677D1E0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87F82-197A-4C11-936B-5B9D340B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pPr lvl="1"/>
            <a:r>
              <a:rPr lang="nl-NL" dirty="0"/>
              <a:t>49-56 (2 lessen)</a:t>
            </a:r>
          </a:p>
        </p:txBody>
      </p:sp>
    </p:spTree>
    <p:extLst>
      <p:ext uri="{BB962C8B-B14F-4D97-AF65-F5344CB8AC3E}">
        <p14:creationId xmlns:p14="http://schemas.microsoft.com/office/powerpoint/2010/main" val="38494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Gravitatie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Zwaartekracht is kracht waarmee een planeet aan een voorwerp trekt:</a:t>
            </a:r>
          </a:p>
          <a:p>
            <a:pPr lvl="1"/>
            <a:r>
              <a:rPr lang="nl-NL" i="1" dirty="0" err="1"/>
              <a:t>F</a:t>
            </a:r>
            <a:r>
              <a:rPr lang="nl-NL" i="1" baseline="-25000" dirty="0" err="1"/>
              <a:t>z</a:t>
            </a:r>
            <a:r>
              <a:rPr lang="nl-NL" i="1" dirty="0"/>
              <a:t> = m ∙ g       </a:t>
            </a:r>
            <a:r>
              <a:rPr lang="nl-NL" dirty="0"/>
              <a:t>met </a:t>
            </a:r>
            <a:r>
              <a:rPr lang="nl-NL" i="1" dirty="0"/>
              <a:t>g</a:t>
            </a:r>
            <a:r>
              <a:rPr lang="nl-NL" dirty="0"/>
              <a:t> = 9,81 m/s</a:t>
            </a:r>
            <a:r>
              <a:rPr lang="nl-NL" baseline="30000" dirty="0"/>
              <a:t>2</a:t>
            </a:r>
          </a:p>
          <a:p>
            <a:pPr lvl="1"/>
            <a:endParaRPr lang="nl-NL" baseline="30000" dirty="0"/>
          </a:p>
          <a:p>
            <a:r>
              <a:rPr lang="nl-NL" dirty="0"/>
              <a:t>Geldt dit ook nog op 10 km hoogte, 1000 km, …. ? </a:t>
            </a:r>
          </a:p>
          <a:p>
            <a:r>
              <a:rPr lang="nl-NL" dirty="0"/>
              <a:t>Nee, </a:t>
            </a:r>
            <a:r>
              <a:rPr lang="nl-NL" i="1" dirty="0"/>
              <a:t>g </a:t>
            </a:r>
            <a:r>
              <a:rPr lang="nl-NL" dirty="0"/>
              <a:t>hangt van de hoogte</a:t>
            </a:r>
          </a:p>
          <a:p>
            <a:endParaRPr lang="nl-NL" dirty="0"/>
          </a:p>
          <a:p>
            <a:r>
              <a:rPr lang="nl-NL" dirty="0"/>
              <a:t>Wordt iemand op de maan aangetrokken door de aarde?</a:t>
            </a:r>
          </a:p>
          <a:p>
            <a:r>
              <a:rPr lang="nl-NL" dirty="0"/>
              <a:t>Ja, alleen veel minder dan door de maan</a:t>
            </a:r>
          </a:p>
        </p:txBody>
      </p:sp>
    </p:spTree>
    <p:extLst>
      <p:ext uri="{BB962C8B-B14F-4D97-AF65-F5344CB8AC3E}">
        <p14:creationId xmlns:p14="http://schemas.microsoft.com/office/powerpoint/2010/main" val="1862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gravitatiewet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Volgens Newton geldt voor de aantrekkingskracht tussen 2 voorwerpen:</a:t>
                </a:r>
              </a:p>
              <a:p>
                <a:endParaRPr lang="nl-NL" dirty="0"/>
              </a:p>
              <a:p>
                <a:pPr marL="10747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  <a:p>
                <a:pPr marL="1074738" indent="0">
                  <a:buNone/>
                </a:pPr>
                <a:endParaRPr lang="nl-NL" dirty="0"/>
              </a:p>
              <a:p>
                <a:pPr marL="823913" lvl="1" indent="-457200"/>
                <a:r>
                  <a:rPr lang="nl-NL" i="1" dirty="0"/>
                  <a:t>m</a:t>
                </a:r>
                <a:r>
                  <a:rPr lang="nl-NL" dirty="0"/>
                  <a:t>, </a:t>
                </a:r>
                <a:r>
                  <a:rPr lang="nl-NL" i="1" dirty="0"/>
                  <a:t>M</a:t>
                </a:r>
                <a:r>
                  <a:rPr lang="nl-NL" dirty="0"/>
                  <a:t> massa’s van de voorwerpen</a:t>
                </a:r>
              </a:p>
              <a:p>
                <a:pPr marL="823913" lvl="1" indent="-457200"/>
                <a:r>
                  <a:rPr lang="nl-NL" i="1" dirty="0"/>
                  <a:t>r</a:t>
                </a:r>
                <a:r>
                  <a:rPr lang="nl-NL" dirty="0"/>
                  <a:t> afstand tussen zwaartepunten van de voorwerpen</a:t>
                </a:r>
              </a:p>
              <a:p>
                <a:pPr marL="823913" lvl="1" indent="-457200"/>
                <a:r>
                  <a:rPr lang="nl-NL" i="1" dirty="0"/>
                  <a:t>G</a:t>
                </a:r>
                <a:r>
                  <a:rPr lang="nl-NL" dirty="0"/>
                  <a:t> gravitatie constante = 6,67384 x 10</a:t>
                </a:r>
                <a:r>
                  <a:rPr lang="nl-NL" baseline="30000" dirty="0"/>
                  <a:t>-11</a:t>
                </a:r>
                <a:r>
                  <a:rPr lang="nl-NL" dirty="0"/>
                  <a:t> Nm</a:t>
                </a:r>
                <a:r>
                  <a:rPr lang="nl-NL" baseline="30000" dirty="0"/>
                  <a:t>2</a:t>
                </a:r>
                <a:r>
                  <a:rPr lang="nl-NL" dirty="0"/>
                  <a:t> / kg</a:t>
                </a:r>
                <a:r>
                  <a:rPr lang="nl-NL" baseline="30000" dirty="0"/>
                  <a:t>2</a:t>
                </a:r>
              </a:p>
              <a:p>
                <a:pPr marL="823913" lvl="1" indent="-457200"/>
                <a:r>
                  <a:rPr lang="nl-NL" dirty="0"/>
                  <a:t>De kracht werkt op beide voorwerpen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440px-Universal_gravitation.svg.png (440×24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35" y="2780928"/>
            <a:ext cx="2700065" cy="14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0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 van de massa van de aarde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Dichtbij het oppervlak geldt:  </a:t>
                </a:r>
                <a:r>
                  <a:rPr lang="nl-NL" i="1" dirty="0" err="1"/>
                  <a:t>F</a:t>
                </a:r>
                <a:r>
                  <a:rPr lang="nl-NL" baseline="-25000" dirty="0" err="1"/>
                  <a:t>z</a:t>
                </a:r>
                <a:r>
                  <a:rPr lang="nl-NL" dirty="0"/>
                  <a:t> = </a:t>
                </a:r>
                <a:r>
                  <a:rPr lang="nl-NL" i="1" dirty="0" err="1"/>
                  <a:t>F</a:t>
                </a:r>
                <a:r>
                  <a:rPr lang="nl-NL" baseline="-25000" dirty="0" err="1"/>
                  <a:t>g</a:t>
                </a:r>
                <a:endParaRPr lang="nl-NL" baseline="-25000" dirty="0"/>
              </a:p>
              <a:p>
                <a:endParaRPr lang="nl-NL" baseline="-25000" dirty="0"/>
              </a:p>
              <a:p>
                <a:pPr marL="990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    </m:t>
                      </m:r>
                      <m:r>
                        <a:rPr lang="nl-NL" b="0" i="1" strike="sngStrike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trike="sngStrike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  <a:p>
                <a:pPr marL="990600" indent="0">
                  <a:buNone/>
                </a:pPr>
                <a:endParaRPr lang="nl-NL" dirty="0"/>
              </a:p>
              <a:p>
                <a:pPr marL="990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371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67384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nl-NL" dirty="0"/>
              </a:p>
              <a:p>
                <a:pPr marL="990600" indent="0">
                  <a:buNone/>
                </a:pPr>
                <a:endParaRPr lang="nl-NL" dirty="0"/>
              </a:p>
              <a:p>
                <a:pPr marL="263525" indent="-263525"/>
                <a:r>
                  <a:rPr lang="nl-NL" dirty="0"/>
                  <a:t>Let goed op het verschil tussen </a:t>
                </a:r>
                <a:r>
                  <a:rPr lang="nl-NL" i="1" dirty="0"/>
                  <a:t>g</a:t>
                </a:r>
                <a:r>
                  <a:rPr lang="nl-NL" dirty="0"/>
                  <a:t> en </a:t>
                </a:r>
                <a:r>
                  <a:rPr lang="nl-NL" i="1" dirty="0"/>
                  <a:t>G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1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6-10</a:t>
            </a:r>
          </a:p>
          <a:p>
            <a:r>
              <a:rPr lang="nl-NL" dirty="0"/>
              <a:t>Maken opdrachten 12-14</a:t>
            </a:r>
          </a:p>
          <a:p>
            <a:r>
              <a:rPr lang="nl-NL" dirty="0"/>
              <a:t>Maken opdrachten 15-17</a:t>
            </a:r>
          </a:p>
        </p:txBody>
      </p:sp>
    </p:spTree>
    <p:extLst>
      <p:ext uri="{BB962C8B-B14F-4D97-AF65-F5344CB8AC3E}">
        <p14:creationId xmlns:p14="http://schemas.microsoft.com/office/powerpoint/2010/main" val="30255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D2F9D-3DB1-471D-B66B-FB4BFEBB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Intermezzo: modelvorming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7" y="1849560"/>
            <a:ext cx="10584973" cy="38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0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1084</TotalTime>
  <Words>1463</Words>
  <Application>Microsoft Office PowerPoint</Application>
  <PresentationFormat>Breedbeeld</PresentationFormat>
  <Paragraphs>284</Paragraphs>
  <Slides>45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Constantia</vt:lpstr>
      <vt:lpstr>Majalla UI</vt:lpstr>
      <vt:lpstr>Symbol</vt:lpstr>
      <vt:lpstr>Wingdings</vt:lpstr>
      <vt:lpstr>Wingdings 2</vt:lpstr>
      <vt:lpstr>Stroom</vt:lpstr>
      <vt:lpstr>Vergelijking</vt:lpstr>
      <vt:lpstr>Natuurkunde Overal </vt:lpstr>
      <vt:lpstr>Geocentrisch wereldbeeld</vt:lpstr>
      <vt:lpstr>Copernicus</vt:lpstr>
      <vt:lpstr>Nu</vt:lpstr>
      <vt:lpstr>Gravitatie</vt:lpstr>
      <vt:lpstr>Algemene gravitatiewet</vt:lpstr>
      <vt:lpstr>Bereken van de massa van de aarde</vt:lpstr>
      <vt:lpstr>Huiswerk</vt:lpstr>
      <vt:lpstr>Intermezzo: modelvorming</vt:lpstr>
      <vt:lpstr>Wat kunnen we na 4 jaar natuurkunde?</vt:lpstr>
      <vt:lpstr>Wat kunnen we niet</vt:lpstr>
      <vt:lpstr>Wat nog meer niet</vt:lpstr>
      <vt:lpstr>het wordt steeds erger</vt:lpstr>
      <vt:lpstr>en nog meer niet</vt:lpstr>
      <vt:lpstr>Het weer</vt:lpstr>
      <vt:lpstr>Oplossing: simulatie-model</vt:lpstr>
      <vt:lpstr>Voorbeeld 1: eenparig beweging</vt:lpstr>
      <vt:lpstr>Voorbeeld 2: eenparig versneld</vt:lpstr>
      <vt:lpstr>Willekeurige beweging</vt:lpstr>
      <vt:lpstr>Voorbeeld 3: val met wrijving</vt:lpstr>
      <vt:lpstr>voorbeeld 4: schuine worp</vt:lpstr>
      <vt:lpstr>8.2 Banen in een gravitatieveld</vt:lpstr>
      <vt:lpstr>Ellips</vt:lpstr>
      <vt:lpstr>Hemelmechanica</vt:lpstr>
      <vt:lpstr>Cirkelbaan</vt:lpstr>
      <vt:lpstr>Formules</vt:lpstr>
      <vt:lpstr>Voorbeeld: planeten</vt:lpstr>
      <vt:lpstr>Kepler</vt:lpstr>
      <vt:lpstr>Satellieten</vt:lpstr>
      <vt:lpstr>Huiswerk</vt:lpstr>
      <vt:lpstr>8.3 Gravitatie-energie</vt:lpstr>
      <vt:lpstr>Zwaarte-energie</vt:lpstr>
      <vt:lpstr>Ontsnappingssnelheid</vt:lpstr>
      <vt:lpstr>Opdracht </vt:lpstr>
      <vt:lpstr>Waarnemingshorizon zwart gat</vt:lpstr>
      <vt:lpstr>Opdracht</vt:lpstr>
      <vt:lpstr>Huiswerk</vt:lpstr>
      <vt:lpstr>8.4 Toepassingen in de ruimtevaart </vt:lpstr>
      <vt:lpstr>Open en gesloten banen</vt:lpstr>
      <vt:lpstr>Kegelsneden</vt:lpstr>
      <vt:lpstr>Transferbanen of Hohmannbanen</vt:lpstr>
      <vt:lpstr>Gravitatieslinger</vt:lpstr>
      <vt:lpstr>Uitleg</vt:lpstr>
      <vt:lpstr>PowerPoint-presentatie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106</cp:revision>
  <dcterms:created xsi:type="dcterms:W3CDTF">2009-02-11T18:03:10Z</dcterms:created>
  <dcterms:modified xsi:type="dcterms:W3CDTF">2018-05-10T09:16:02Z</dcterms:modified>
</cp:coreProperties>
</file>